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425" r:id="rId4"/>
    <p:sldId id="258" r:id="rId5"/>
    <p:sldId id="259" r:id="rId6"/>
    <p:sldId id="261" r:id="rId7"/>
    <p:sldId id="260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47"/>
    <p:restoredTop sz="94672"/>
  </p:normalViewPr>
  <p:slideViewPr>
    <p:cSldViewPr snapToGrid="0" snapToObjects="1">
      <p:cViewPr varScale="1">
        <p:scale>
          <a:sx n="159" d="100"/>
          <a:sy n="159" d="100"/>
        </p:scale>
        <p:origin x="20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aAFik6s33s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CFFB8-4C29-7E4D-A95A-3A48520E9A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다변인 </a:t>
            </a:r>
            <a:r>
              <a:rPr lang="ko-KR" altLang="en-US" dirty="0" err="1"/>
              <a:t>선형회귀를</a:t>
            </a:r>
            <a:r>
              <a:rPr lang="ko-KR" altLang="en-US" dirty="0"/>
              <a:t> 활용한 배추 가격 예측 시스템 개발하기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24B4FB4-6E68-ED4D-A6C7-F6444CD155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프로젝트 개요 및 데이터 수집 방법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1641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C9818-12C5-4849-9212-C9D51E7B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ko-KR" altLang="en-US" b="1" dirty="0"/>
              <a:t>데이터 수집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A158C1-B194-5D41-9D6E-CD8857D12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  <a:ea typeface="+mn-ea"/>
              </a:rPr>
              <a:t>농산물유통정보</a:t>
            </a:r>
            <a:r>
              <a:rPr lang="en-US" altLang="ko-KR" sz="2400" b="1" dirty="0">
                <a:latin typeface="+mn-ea"/>
                <a:ea typeface="+mn-ea"/>
              </a:rPr>
              <a:t>: </a:t>
            </a:r>
          </a:p>
          <a:p>
            <a:pPr marL="0" indent="0">
              <a:buNone/>
            </a:pPr>
            <a:r>
              <a:rPr lang="en" altLang="ko-KR" sz="2400" dirty="0">
                <a:latin typeface="+mn-ea"/>
                <a:ea typeface="+mn-ea"/>
              </a:rPr>
              <a:t>https://</a:t>
            </a:r>
            <a:r>
              <a:rPr lang="en" altLang="ko-KR" sz="2400" dirty="0" err="1">
                <a:latin typeface="+mn-ea"/>
                <a:ea typeface="+mn-ea"/>
              </a:rPr>
              <a:t>www.kamis.or.kr</a:t>
            </a:r>
            <a:r>
              <a:rPr lang="en" altLang="ko-KR" sz="2400" dirty="0">
                <a:latin typeface="+mn-ea"/>
                <a:ea typeface="+mn-ea"/>
              </a:rPr>
              <a:t>/customer/price/retail/</a:t>
            </a:r>
            <a:r>
              <a:rPr lang="en" altLang="ko-KR" sz="2400" dirty="0" err="1">
                <a:latin typeface="+mn-ea"/>
                <a:ea typeface="+mn-ea"/>
              </a:rPr>
              <a:t>period.do?action</a:t>
            </a:r>
            <a:r>
              <a:rPr lang="en" altLang="ko-KR" sz="2400" dirty="0">
                <a:latin typeface="+mn-ea"/>
                <a:ea typeface="+mn-ea"/>
              </a:rPr>
              <a:t>=daily</a:t>
            </a:r>
            <a:endParaRPr kumimoji="1" lang="ko-KR" altLang="en-US" sz="2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643D86-0053-3543-B561-0B60C5DDA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2296752"/>
            <a:ext cx="5451627" cy="370710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0830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04D8E-CE35-6343-800B-9FE6C59D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ko-KR" altLang="en-US" b="1" dirty="0"/>
              <a:t>데이터 정제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80D592-DEB4-114D-8083-8134F840A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  <a:ea typeface="+mn-ea"/>
              </a:rPr>
              <a:t>수집한 데이터는 </a:t>
            </a:r>
            <a:r>
              <a:rPr lang="ko-KR" altLang="en-US" sz="2400" u="sng" dirty="0">
                <a:latin typeface="+mn-ea"/>
                <a:ea typeface="+mn-ea"/>
              </a:rPr>
              <a:t>인공지능 소프트웨어가 인식하기 쉬운 형태로 정제</a:t>
            </a:r>
            <a:r>
              <a:rPr lang="ko-KR" altLang="en-US" sz="2400" dirty="0">
                <a:latin typeface="+mn-ea"/>
                <a:ea typeface="+mn-ea"/>
              </a:rPr>
              <a:t>해야 합니다</a:t>
            </a:r>
            <a:r>
              <a:rPr lang="en-US" altLang="ko-KR" sz="2400" dirty="0">
                <a:latin typeface="+mn-ea"/>
                <a:ea typeface="+mn-ea"/>
              </a:rPr>
              <a:t>. </a:t>
            </a:r>
          </a:p>
          <a:p>
            <a:pPr marL="0" indent="0">
              <a:buNone/>
            </a:pPr>
            <a:r>
              <a:rPr lang="ko-KR" altLang="en-US" sz="2400" dirty="0">
                <a:latin typeface="+mn-ea"/>
                <a:ea typeface="+mn-ea"/>
              </a:rPr>
              <a:t>배추 가격은 주말에는 책정되지 않는 점</a:t>
            </a:r>
            <a:r>
              <a:rPr lang="en-US" altLang="ko-KR" sz="2400" dirty="0">
                <a:latin typeface="+mn-ea"/>
                <a:ea typeface="+mn-ea"/>
              </a:rPr>
              <a:t>,</a:t>
            </a:r>
            <a:r>
              <a:rPr lang="ko-KR" altLang="en-US" sz="2400" dirty="0">
                <a:latin typeface="+mn-ea"/>
                <a:ea typeface="+mn-ea"/>
              </a:rPr>
              <a:t> </a:t>
            </a:r>
            <a:endParaRPr lang="en-US" altLang="ko-KR" sz="2400" dirty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ko-KR" altLang="en-US" sz="2400" dirty="0">
                <a:latin typeface="+mn-ea"/>
                <a:ea typeface="+mn-ea"/>
              </a:rPr>
              <a:t>몇몇 일자에서 톡톡 튀는 데이터가 있는 점</a:t>
            </a:r>
            <a:endParaRPr lang="en-US" altLang="ko-KR" sz="2400" dirty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ko-KR" altLang="en-US" sz="2400" dirty="0">
                <a:latin typeface="+mn-ea"/>
                <a:ea typeface="+mn-ea"/>
              </a:rPr>
              <a:t>등을 감안해서 데이터를 쉽게 적용할 수 있는 형태로 바꾸어 주는 작업이 필요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kumimoji="1" lang="ko-KR" altLang="en-US" sz="2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B0CEDA-206F-554F-9CCA-3B2898776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108" y="2052213"/>
            <a:ext cx="4133242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503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DD895-210E-B342-B386-EDB7B9063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ko-KR" altLang="en-US" b="1" dirty="0"/>
              <a:t>프로젝트 아이디어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357797-21B9-0D4A-9099-3362F35BF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ko-KR" altLang="en-US" sz="1900"/>
              <a:t>최근 기후 변화가 심한 상태입니다</a:t>
            </a:r>
            <a:r>
              <a:rPr lang="en-US" altLang="ko-KR" sz="1900"/>
              <a:t>. </a:t>
            </a:r>
            <a:r>
              <a:rPr lang="ko-KR" altLang="en-US" sz="1900"/>
              <a:t>이러한 배경에서 채소 중에서 </a:t>
            </a:r>
            <a:r>
              <a:rPr lang="en-US" altLang="ko-KR" sz="1900"/>
              <a:t>'</a:t>
            </a:r>
            <a:r>
              <a:rPr lang="ko-KR" altLang="en-US" sz="1900"/>
              <a:t>배추</a:t>
            </a:r>
            <a:r>
              <a:rPr lang="en-US" altLang="ko-KR" sz="1900"/>
              <a:t>'</a:t>
            </a:r>
            <a:r>
              <a:rPr lang="ko-KR" altLang="en-US" sz="1900"/>
              <a:t>의 가격은 날씨와 어떠한 변화가 있을지 궁금하여 배추 가격을 예측하는 인공지능을 만들어 보면 어떨까 생각해보았습니다</a:t>
            </a:r>
            <a:r>
              <a:rPr lang="en-US" altLang="ko-KR" sz="1900"/>
              <a:t>.</a:t>
            </a:r>
            <a:br>
              <a:rPr lang="ko-KR" altLang="en-US" sz="1900"/>
            </a:br>
            <a:br>
              <a:rPr lang="ko-KR" altLang="en-US" sz="1900"/>
            </a:br>
            <a:r>
              <a:rPr lang="ko-KR" altLang="en-US" sz="1900"/>
              <a:t>이외에도 우리의 주변에서는 인공지능을 활용해 분석할 수 있는 다양한 주제로 도전 해 볼 수 있습니다</a:t>
            </a:r>
            <a:r>
              <a:rPr lang="en-US" altLang="ko-KR" sz="1900"/>
              <a:t>. </a:t>
            </a:r>
          </a:p>
          <a:p>
            <a:pPr marL="0" indent="0">
              <a:lnSpc>
                <a:spcPct val="90000"/>
              </a:lnSpc>
              <a:buNone/>
            </a:pPr>
            <a:r>
              <a:rPr kumimoji="1" lang="en" altLang="ko-KR" sz="1900">
                <a:hlinkClick r:id="rId3"/>
              </a:rPr>
              <a:t>https://youtu.be/JaAFik6s33s</a:t>
            </a:r>
            <a:endParaRPr kumimoji="1" lang="en" altLang="ko-KR" sz="1900"/>
          </a:p>
          <a:p>
            <a:pPr marL="0" indent="0">
              <a:lnSpc>
                <a:spcPct val="90000"/>
              </a:lnSpc>
              <a:buNone/>
            </a:pPr>
            <a:endParaRPr kumimoji="1" lang="ko-KR" altLang="en-US" sz="19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4BCCC4-3476-F544-8613-2495AF32A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916" y="2446672"/>
            <a:ext cx="5451627" cy="34072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8977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0076B4-CBBB-E44B-8E2E-CE5FDBCC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 spc="-5" dirty="0">
                <a:solidFill>
                  <a:schemeClr val="tx1"/>
                </a:solidFill>
                <a:latin typeface="+mn-ea"/>
                <a:ea typeface="+mn-ea"/>
              </a:rPr>
              <a:t>프로젝트 계획</a:t>
            </a:r>
            <a:endParaRPr kumimoji="1" lang="ko-Kore-KR" altLang="en-US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615664ED-2B6D-C141-A042-93817D77BD35}"/>
              </a:ext>
            </a:extLst>
          </p:cNvPr>
          <p:cNvSpPr/>
          <p:nvPr/>
        </p:nvSpPr>
        <p:spPr>
          <a:xfrm>
            <a:off x="1557527" y="1620011"/>
            <a:ext cx="2168652" cy="33787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E107D26F-F6A3-4741-926D-75FE70ADF79B}"/>
              </a:ext>
            </a:extLst>
          </p:cNvPr>
          <p:cNvSpPr/>
          <p:nvPr/>
        </p:nvSpPr>
        <p:spPr>
          <a:xfrm>
            <a:off x="1610869" y="1635251"/>
            <a:ext cx="2066925" cy="3276600"/>
          </a:xfrm>
          <a:custGeom>
            <a:avLst/>
            <a:gdLst/>
            <a:ahLst/>
            <a:cxnLst/>
            <a:rect l="l" t="t" r="r" b="b"/>
            <a:pathLst>
              <a:path w="2066925" h="3276600">
                <a:moveTo>
                  <a:pt x="1596644" y="0"/>
                </a:moveTo>
                <a:lnTo>
                  <a:pt x="143776" y="0"/>
                </a:lnTo>
                <a:lnTo>
                  <a:pt x="98329" y="7229"/>
                </a:lnTo>
                <a:lnTo>
                  <a:pt x="58860" y="27358"/>
                </a:lnTo>
                <a:lnTo>
                  <a:pt x="27738" y="58046"/>
                </a:lnTo>
                <a:lnTo>
                  <a:pt x="7329" y="96950"/>
                </a:lnTo>
                <a:lnTo>
                  <a:pt x="0" y="141732"/>
                </a:lnTo>
                <a:lnTo>
                  <a:pt x="0" y="3134868"/>
                </a:lnTo>
                <a:lnTo>
                  <a:pt x="7329" y="3179649"/>
                </a:lnTo>
                <a:lnTo>
                  <a:pt x="27738" y="3218553"/>
                </a:lnTo>
                <a:lnTo>
                  <a:pt x="58860" y="3249241"/>
                </a:lnTo>
                <a:lnTo>
                  <a:pt x="98329" y="3269370"/>
                </a:lnTo>
                <a:lnTo>
                  <a:pt x="143776" y="3276600"/>
                </a:lnTo>
                <a:lnTo>
                  <a:pt x="1596644" y="3276600"/>
                </a:lnTo>
                <a:lnTo>
                  <a:pt x="1640538" y="3269849"/>
                </a:lnTo>
                <a:lnTo>
                  <a:pt x="1678908" y="3250977"/>
                </a:lnTo>
                <a:lnTo>
                  <a:pt x="1709515" y="3222057"/>
                </a:lnTo>
                <a:lnTo>
                  <a:pt x="1730120" y="3185160"/>
                </a:lnTo>
                <a:lnTo>
                  <a:pt x="1733465" y="3185160"/>
                </a:lnTo>
                <a:lnTo>
                  <a:pt x="2066544" y="1667256"/>
                </a:lnTo>
                <a:lnTo>
                  <a:pt x="1740408" y="141986"/>
                </a:lnTo>
                <a:lnTo>
                  <a:pt x="1740408" y="141732"/>
                </a:lnTo>
                <a:lnTo>
                  <a:pt x="1733076" y="96950"/>
                </a:lnTo>
                <a:lnTo>
                  <a:pt x="1712663" y="58046"/>
                </a:lnTo>
                <a:lnTo>
                  <a:pt x="1681538" y="27358"/>
                </a:lnTo>
                <a:lnTo>
                  <a:pt x="1642075" y="7229"/>
                </a:lnTo>
                <a:lnTo>
                  <a:pt x="1596644" y="0"/>
                </a:lnTo>
                <a:close/>
              </a:path>
              <a:path w="2066925" h="3276600">
                <a:moveTo>
                  <a:pt x="1733465" y="3185160"/>
                </a:moveTo>
                <a:lnTo>
                  <a:pt x="1730120" y="3185160"/>
                </a:lnTo>
                <a:lnTo>
                  <a:pt x="1730120" y="3200400"/>
                </a:lnTo>
                <a:lnTo>
                  <a:pt x="1733465" y="31851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CB9F323B-0934-BB46-934C-6A0180F1182A}"/>
              </a:ext>
            </a:extLst>
          </p:cNvPr>
          <p:cNvSpPr/>
          <p:nvPr/>
        </p:nvSpPr>
        <p:spPr>
          <a:xfrm>
            <a:off x="1610869" y="1635251"/>
            <a:ext cx="2066925" cy="3276600"/>
          </a:xfrm>
          <a:custGeom>
            <a:avLst/>
            <a:gdLst/>
            <a:ahLst/>
            <a:cxnLst/>
            <a:rect l="l" t="t" r="r" b="b"/>
            <a:pathLst>
              <a:path w="2066925" h="3276600">
                <a:moveTo>
                  <a:pt x="1596644" y="0"/>
                </a:moveTo>
                <a:lnTo>
                  <a:pt x="143776" y="0"/>
                </a:lnTo>
                <a:lnTo>
                  <a:pt x="98329" y="7229"/>
                </a:lnTo>
                <a:lnTo>
                  <a:pt x="58860" y="27358"/>
                </a:lnTo>
                <a:lnTo>
                  <a:pt x="27738" y="58046"/>
                </a:lnTo>
                <a:lnTo>
                  <a:pt x="7329" y="96950"/>
                </a:lnTo>
                <a:lnTo>
                  <a:pt x="0" y="141732"/>
                </a:lnTo>
                <a:lnTo>
                  <a:pt x="0" y="2352675"/>
                </a:lnTo>
                <a:lnTo>
                  <a:pt x="940562" y="3276600"/>
                </a:lnTo>
                <a:lnTo>
                  <a:pt x="1596644" y="3276600"/>
                </a:lnTo>
                <a:lnTo>
                  <a:pt x="1640538" y="3269849"/>
                </a:lnTo>
                <a:lnTo>
                  <a:pt x="1678908" y="3250977"/>
                </a:lnTo>
                <a:lnTo>
                  <a:pt x="1709515" y="3222057"/>
                </a:lnTo>
                <a:lnTo>
                  <a:pt x="1730120" y="3185160"/>
                </a:lnTo>
                <a:lnTo>
                  <a:pt x="1733465" y="3185160"/>
                </a:lnTo>
                <a:lnTo>
                  <a:pt x="2066544" y="1667256"/>
                </a:lnTo>
                <a:lnTo>
                  <a:pt x="1740408" y="141986"/>
                </a:lnTo>
                <a:lnTo>
                  <a:pt x="1740408" y="141732"/>
                </a:lnTo>
                <a:lnTo>
                  <a:pt x="1733076" y="96950"/>
                </a:lnTo>
                <a:lnTo>
                  <a:pt x="1712663" y="58046"/>
                </a:lnTo>
                <a:lnTo>
                  <a:pt x="1681538" y="27358"/>
                </a:lnTo>
                <a:lnTo>
                  <a:pt x="1642075" y="7229"/>
                </a:lnTo>
                <a:lnTo>
                  <a:pt x="1596644" y="0"/>
                </a:lnTo>
                <a:close/>
              </a:path>
              <a:path w="2066925" h="3276600">
                <a:moveTo>
                  <a:pt x="1733465" y="3185160"/>
                </a:moveTo>
                <a:lnTo>
                  <a:pt x="1730120" y="3185160"/>
                </a:lnTo>
                <a:lnTo>
                  <a:pt x="1730120" y="3200400"/>
                </a:lnTo>
                <a:lnTo>
                  <a:pt x="1733465" y="3185160"/>
                </a:lnTo>
                <a:close/>
              </a:path>
            </a:pathLst>
          </a:custGeom>
          <a:solidFill>
            <a:srgbClr val="73B1D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10">
            <a:extLst>
              <a:ext uri="{FF2B5EF4-FFF2-40B4-BE49-F238E27FC236}">
                <a16:creationId xmlns:a16="http://schemas.microsoft.com/office/drawing/2014/main" id="{676C91D3-E258-8C4F-8982-BFEA758A93E8}"/>
              </a:ext>
            </a:extLst>
          </p:cNvPr>
          <p:cNvSpPr/>
          <p:nvPr/>
        </p:nvSpPr>
        <p:spPr>
          <a:xfrm>
            <a:off x="1703831" y="2240267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1">
            <a:extLst>
              <a:ext uri="{FF2B5EF4-FFF2-40B4-BE49-F238E27FC236}">
                <a16:creationId xmlns:a16="http://schemas.microsoft.com/office/drawing/2014/main" id="{01C12421-5CC1-834D-952A-6488773E77CF}"/>
              </a:ext>
            </a:extLst>
          </p:cNvPr>
          <p:cNvSpPr/>
          <p:nvPr/>
        </p:nvSpPr>
        <p:spPr>
          <a:xfrm>
            <a:off x="1813559" y="2215896"/>
            <a:ext cx="875538" cy="37261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2">
            <a:extLst>
              <a:ext uri="{FF2B5EF4-FFF2-40B4-BE49-F238E27FC236}">
                <a16:creationId xmlns:a16="http://schemas.microsoft.com/office/drawing/2014/main" id="{83444CE9-F630-1C47-9D48-25056B124E16}"/>
              </a:ext>
            </a:extLst>
          </p:cNvPr>
          <p:cNvSpPr/>
          <p:nvPr/>
        </p:nvSpPr>
        <p:spPr>
          <a:xfrm>
            <a:off x="2510027" y="2215896"/>
            <a:ext cx="712470" cy="37261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3">
            <a:extLst>
              <a:ext uri="{FF2B5EF4-FFF2-40B4-BE49-F238E27FC236}">
                <a16:creationId xmlns:a16="http://schemas.microsoft.com/office/drawing/2014/main" id="{7E1CF749-7F05-504E-9B37-354AD18C6057}"/>
              </a:ext>
            </a:extLst>
          </p:cNvPr>
          <p:cNvSpPr/>
          <p:nvPr/>
        </p:nvSpPr>
        <p:spPr>
          <a:xfrm>
            <a:off x="3044951" y="2215896"/>
            <a:ext cx="386334" cy="3726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4">
            <a:extLst>
              <a:ext uri="{FF2B5EF4-FFF2-40B4-BE49-F238E27FC236}">
                <a16:creationId xmlns:a16="http://schemas.microsoft.com/office/drawing/2014/main" id="{D553D803-ECD1-4B42-BC38-1B0B445E511C}"/>
              </a:ext>
            </a:extLst>
          </p:cNvPr>
          <p:cNvSpPr/>
          <p:nvPr/>
        </p:nvSpPr>
        <p:spPr>
          <a:xfrm>
            <a:off x="1813559" y="2414017"/>
            <a:ext cx="712470" cy="37261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5">
            <a:extLst>
              <a:ext uri="{FF2B5EF4-FFF2-40B4-BE49-F238E27FC236}">
                <a16:creationId xmlns:a16="http://schemas.microsoft.com/office/drawing/2014/main" id="{48C7187B-759E-814D-A445-4E941AF44339}"/>
              </a:ext>
            </a:extLst>
          </p:cNvPr>
          <p:cNvSpPr/>
          <p:nvPr/>
        </p:nvSpPr>
        <p:spPr>
          <a:xfrm>
            <a:off x="1703831" y="2726423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6">
            <a:extLst>
              <a:ext uri="{FF2B5EF4-FFF2-40B4-BE49-F238E27FC236}">
                <a16:creationId xmlns:a16="http://schemas.microsoft.com/office/drawing/2014/main" id="{8C2F541B-BADD-FB44-A1B9-B031A02B9E51}"/>
              </a:ext>
            </a:extLst>
          </p:cNvPr>
          <p:cNvSpPr/>
          <p:nvPr/>
        </p:nvSpPr>
        <p:spPr>
          <a:xfrm>
            <a:off x="1813559" y="2702052"/>
            <a:ext cx="875538" cy="37261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7">
            <a:extLst>
              <a:ext uri="{FF2B5EF4-FFF2-40B4-BE49-F238E27FC236}">
                <a16:creationId xmlns:a16="http://schemas.microsoft.com/office/drawing/2014/main" id="{D72CADD9-A04E-054D-977A-A3C48CBF2298}"/>
              </a:ext>
            </a:extLst>
          </p:cNvPr>
          <p:cNvSpPr/>
          <p:nvPr/>
        </p:nvSpPr>
        <p:spPr>
          <a:xfrm>
            <a:off x="2510027" y="2702052"/>
            <a:ext cx="549402" cy="37261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8">
            <a:extLst>
              <a:ext uri="{FF2B5EF4-FFF2-40B4-BE49-F238E27FC236}">
                <a16:creationId xmlns:a16="http://schemas.microsoft.com/office/drawing/2014/main" id="{FC215CC7-3655-C446-9A8D-021AB70EF951}"/>
              </a:ext>
            </a:extLst>
          </p:cNvPr>
          <p:cNvSpPr/>
          <p:nvPr/>
        </p:nvSpPr>
        <p:spPr>
          <a:xfrm>
            <a:off x="2883408" y="2702052"/>
            <a:ext cx="549401" cy="37261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9">
            <a:extLst>
              <a:ext uri="{FF2B5EF4-FFF2-40B4-BE49-F238E27FC236}">
                <a16:creationId xmlns:a16="http://schemas.microsoft.com/office/drawing/2014/main" id="{FED1A457-1BAE-144A-AD0D-9FA7C1A0E314}"/>
              </a:ext>
            </a:extLst>
          </p:cNvPr>
          <p:cNvSpPr/>
          <p:nvPr/>
        </p:nvSpPr>
        <p:spPr>
          <a:xfrm>
            <a:off x="1813559" y="2900173"/>
            <a:ext cx="549402" cy="37261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20">
            <a:extLst>
              <a:ext uri="{FF2B5EF4-FFF2-40B4-BE49-F238E27FC236}">
                <a16:creationId xmlns:a16="http://schemas.microsoft.com/office/drawing/2014/main" id="{C5867760-EAB3-5F42-AEED-0B541A3A4266}"/>
              </a:ext>
            </a:extLst>
          </p:cNvPr>
          <p:cNvSpPr/>
          <p:nvPr/>
        </p:nvSpPr>
        <p:spPr>
          <a:xfrm>
            <a:off x="1703831" y="3211055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21">
            <a:extLst>
              <a:ext uri="{FF2B5EF4-FFF2-40B4-BE49-F238E27FC236}">
                <a16:creationId xmlns:a16="http://schemas.microsoft.com/office/drawing/2014/main" id="{907737F4-04EE-534B-B6F4-BF2E53D85CB1}"/>
              </a:ext>
            </a:extLst>
          </p:cNvPr>
          <p:cNvSpPr/>
          <p:nvPr/>
        </p:nvSpPr>
        <p:spPr>
          <a:xfrm>
            <a:off x="1813559" y="3186684"/>
            <a:ext cx="712470" cy="37261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22">
            <a:extLst>
              <a:ext uri="{FF2B5EF4-FFF2-40B4-BE49-F238E27FC236}">
                <a16:creationId xmlns:a16="http://schemas.microsoft.com/office/drawing/2014/main" id="{CDD43ACD-6AAD-7E49-A76D-9CDB32A25343}"/>
              </a:ext>
            </a:extLst>
          </p:cNvPr>
          <p:cNvSpPr/>
          <p:nvPr/>
        </p:nvSpPr>
        <p:spPr>
          <a:xfrm>
            <a:off x="2348483" y="3186684"/>
            <a:ext cx="875538" cy="37261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3">
            <a:extLst>
              <a:ext uri="{FF2B5EF4-FFF2-40B4-BE49-F238E27FC236}">
                <a16:creationId xmlns:a16="http://schemas.microsoft.com/office/drawing/2014/main" id="{52BB259A-3EAC-7E46-8305-34FB78CECF04}"/>
              </a:ext>
            </a:extLst>
          </p:cNvPr>
          <p:cNvSpPr/>
          <p:nvPr/>
        </p:nvSpPr>
        <p:spPr>
          <a:xfrm>
            <a:off x="1703831" y="3497567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4">
            <a:extLst>
              <a:ext uri="{FF2B5EF4-FFF2-40B4-BE49-F238E27FC236}">
                <a16:creationId xmlns:a16="http://schemas.microsoft.com/office/drawing/2014/main" id="{3243487F-53B1-274F-84AA-904BF4D689C1}"/>
              </a:ext>
            </a:extLst>
          </p:cNvPr>
          <p:cNvSpPr/>
          <p:nvPr/>
        </p:nvSpPr>
        <p:spPr>
          <a:xfrm>
            <a:off x="1813559" y="3473197"/>
            <a:ext cx="549402" cy="37261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5">
            <a:extLst>
              <a:ext uri="{FF2B5EF4-FFF2-40B4-BE49-F238E27FC236}">
                <a16:creationId xmlns:a16="http://schemas.microsoft.com/office/drawing/2014/main" id="{4CD17218-1B96-4744-9DAC-107733DCD404}"/>
              </a:ext>
            </a:extLst>
          </p:cNvPr>
          <p:cNvSpPr/>
          <p:nvPr/>
        </p:nvSpPr>
        <p:spPr>
          <a:xfrm>
            <a:off x="2186939" y="3473197"/>
            <a:ext cx="549402" cy="37261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6">
            <a:extLst>
              <a:ext uri="{FF2B5EF4-FFF2-40B4-BE49-F238E27FC236}">
                <a16:creationId xmlns:a16="http://schemas.microsoft.com/office/drawing/2014/main" id="{B476BB67-0D01-5B4A-89E3-470415EA5661}"/>
              </a:ext>
            </a:extLst>
          </p:cNvPr>
          <p:cNvSpPr/>
          <p:nvPr/>
        </p:nvSpPr>
        <p:spPr>
          <a:xfrm>
            <a:off x="2560320" y="3473197"/>
            <a:ext cx="549401" cy="37261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10503618-E9A0-8C4F-813A-1B171085E581}"/>
              </a:ext>
            </a:extLst>
          </p:cNvPr>
          <p:cNvSpPr/>
          <p:nvPr/>
        </p:nvSpPr>
        <p:spPr>
          <a:xfrm>
            <a:off x="1703831" y="3785603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8">
            <a:extLst>
              <a:ext uri="{FF2B5EF4-FFF2-40B4-BE49-F238E27FC236}">
                <a16:creationId xmlns:a16="http://schemas.microsoft.com/office/drawing/2014/main" id="{D987FC52-55C5-3A43-BDE3-93C814461C28}"/>
              </a:ext>
            </a:extLst>
          </p:cNvPr>
          <p:cNvSpPr/>
          <p:nvPr/>
        </p:nvSpPr>
        <p:spPr>
          <a:xfrm>
            <a:off x="1813559" y="3761232"/>
            <a:ext cx="549402" cy="37261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9">
            <a:extLst>
              <a:ext uri="{FF2B5EF4-FFF2-40B4-BE49-F238E27FC236}">
                <a16:creationId xmlns:a16="http://schemas.microsoft.com/office/drawing/2014/main" id="{1346CFFF-58F6-884C-A47C-DDE2C4BE6EC4}"/>
              </a:ext>
            </a:extLst>
          </p:cNvPr>
          <p:cNvSpPr/>
          <p:nvPr/>
        </p:nvSpPr>
        <p:spPr>
          <a:xfrm>
            <a:off x="2186939" y="3761232"/>
            <a:ext cx="549402" cy="37261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30">
            <a:extLst>
              <a:ext uri="{FF2B5EF4-FFF2-40B4-BE49-F238E27FC236}">
                <a16:creationId xmlns:a16="http://schemas.microsoft.com/office/drawing/2014/main" id="{511706D5-2DBB-BB41-8BC9-EAFB1C624A89}"/>
              </a:ext>
            </a:extLst>
          </p:cNvPr>
          <p:cNvSpPr/>
          <p:nvPr/>
        </p:nvSpPr>
        <p:spPr>
          <a:xfrm>
            <a:off x="2560320" y="3761232"/>
            <a:ext cx="549401" cy="37261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31">
            <a:extLst>
              <a:ext uri="{FF2B5EF4-FFF2-40B4-BE49-F238E27FC236}">
                <a16:creationId xmlns:a16="http://schemas.microsoft.com/office/drawing/2014/main" id="{BBA2AC20-C512-2A49-8AD7-69FDAFF5860F}"/>
              </a:ext>
            </a:extLst>
          </p:cNvPr>
          <p:cNvSpPr/>
          <p:nvPr/>
        </p:nvSpPr>
        <p:spPr>
          <a:xfrm>
            <a:off x="1703831" y="4072115"/>
            <a:ext cx="265950" cy="3482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32">
            <a:extLst>
              <a:ext uri="{FF2B5EF4-FFF2-40B4-BE49-F238E27FC236}">
                <a16:creationId xmlns:a16="http://schemas.microsoft.com/office/drawing/2014/main" id="{49D86C7F-3D82-0A4D-97B7-5F5FAC70A99B}"/>
              </a:ext>
            </a:extLst>
          </p:cNvPr>
          <p:cNvSpPr/>
          <p:nvPr/>
        </p:nvSpPr>
        <p:spPr>
          <a:xfrm>
            <a:off x="1813559" y="4047744"/>
            <a:ext cx="875538" cy="37261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3">
            <a:extLst>
              <a:ext uri="{FF2B5EF4-FFF2-40B4-BE49-F238E27FC236}">
                <a16:creationId xmlns:a16="http://schemas.microsoft.com/office/drawing/2014/main" id="{C254CADA-939D-5A47-B411-7F141D551168}"/>
              </a:ext>
            </a:extLst>
          </p:cNvPr>
          <p:cNvSpPr/>
          <p:nvPr/>
        </p:nvSpPr>
        <p:spPr>
          <a:xfrm>
            <a:off x="2510027" y="4047744"/>
            <a:ext cx="549402" cy="37261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4">
            <a:extLst>
              <a:ext uri="{FF2B5EF4-FFF2-40B4-BE49-F238E27FC236}">
                <a16:creationId xmlns:a16="http://schemas.microsoft.com/office/drawing/2014/main" id="{AFB5AEF6-B4BE-EA47-9562-502C77D5EF70}"/>
              </a:ext>
            </a:extLst>
          </p:cNvPr>
          <p:cNvSpPr/>
          <p:nvPr/>
        </p:nvSpPr>
        <p:spPr>
          <a:xfrm>
            <a:off x="2883408" y="4047744"/>
            <a:ext cx="549401" cy="37261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5">
            <a:extLst>
              <a:ext uri="{FF2B5EF4-FFF2-40B4-BE49-F238E27FC236}">
                <a16:creationId xmlns:a16="http://schemas.microsoft.com/office/drawing/2014/main" id="{F4E54799-7CF7-1742-8EC6-3B0E7C70FA9A}"/>
              </a:ext>
            </a:extLst>
          </p:cNvPr>
          <p:cNvSpPr/>
          <p:nvPr/>
        </p:nvSpPr>
        <p:spPr>
          <a:xfrm>
            <a:off x="1652016" y="1748015"/>
            <a:ext cx="1105662" cy="430542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6">
            <a:extLst>
              <a:ext uri="{FF2B5EF4-FFF2-40B4-BE49-F238E27FC236}">
                <a16:creationId xmlns:a16="http://schemas.microsoft.com/office/drawing/2014/main" id="{12C5910B-FB51-EB43-B747-694D9B7DEF37}"/>
              </a:ext>
            </a:extLst>
          </p:cNvPr>
          <p:cNvSpPr txBox="1"/>
          <p:nvPr/>
        </p:nvSpPr>
        <p:spPr>
          <a:xfrm>
            <a:off x="1761236" y="1797812"/>
            <a:ext cx="872490" cy="24493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spcBef>
                <a:spcPts val="110"/>
              </a:spcBef>
            </a:pPr>
            <a:r>
              <a:rPr sz="1500" b="1" dirty="0">
                <a:solidFill>
                  <a:srgbClr val="FFFFFF"/>
                </a:solidFill>
                <a:latin typeface="Tahoma"/>
                <a:cs typeface="Tahoma"/>
              </a:rPr>
              <a:t>Planning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35" name="object 38">
            <a:extLst>
              <a:ext uri="{FF2B5EF4-FFF2-40B4-BE49-F238E27FC236}">
                <a16:creationId xmlns:a16="http://schemas.microsoft.com/office/drawing/2014/main" id="{0964C82B-6AAD-9742-BD69-F8A417E872F2}"/>
              </a:ext>
            </a:extLst>
          </p:cNvPr>
          <p:cNvSpPr/>
          <p:nvPr/>
        </p:nvSpPr>
        <p:spPr>
          <a:xfrm>
            <a:off x="3732276" y="2185416"/>
            <a:ext cx="1187450" cy="76200"/>
          </a:xfrm>
          <a:custGeom>
            <a:avLst/>
            <a:gdLst/>
            <a:ahLst/>
            <a:cxnLst/>
            <a:rect l="l" t="t" r="r" b="b"/>
            <a:pathLst>
              <a:path w="1187450" h="76200">
                <a:moveTo>
                  <a:pt x="38100" y="0"/>
                </a:moveTo>
                <a:lnTo>
                  <a:pt x="23252" y="2988"/>
                </a:lnTo>
                <a:lnTo>
                  <a:pt x="11144" y="11144"/>
                </a:lnTo>
                <a:lnTo>
                  <a:pt x="2988" y="23252"/>
                </a:lnTo>
                <a:lnTo>
                  <a:pt x="0" y="38100"/>
                </a:lnTo>
                <a:lnTo>
                  <a:pt x="2988" y="52947"/>
                </a:lnTo>
                <a:lnTo>
                  <a:pt x="11144" y="65055"/>
                </a:lnTo>
                <a:lnTo>
                  <a:pt x="23252" y="73211"/>
                </a:lnTo>
                <a:lnTo>
                  <a:pt x="38100" y="76200"/>
                </a:lnTo>
                <a:lnTo>
                  <a:pt x="52947" y="73211"/>
                </a:lnTo>
                <a:lnTo>
                  <a:pt x="65055" y="65055"/>
                </a:lnTo>
                <a:lnTo>
                  <a:pt x="73211" y="52947"/>
                </a:lnTo>
                <a:lnTo>
                  <a:pt x="74921" y="44450"/>
                </a:lnTo>
                <a:lnTo>
                  <a:pt x="38100" y="44450"/>
                </a:lnTo>
                <a:lnTo>
                  <a:pt x="38100" y="31750"/>
                </a:lnTo>
                <a:lnTo>
                  <a:pt x="74921" y="31750"/>
                </a:lnTo>
                <a:lnTo>
                  <a:pt x="73211" y="23252"/>
                </a:lnTo>
                <a:lnTo>
                  <a:pt x="65055" y="11144"/>
                </a:lnTo>
                <a:lnTo>
                  <a:pt x="52947" y="2988"/>
                </a:lnTo>
                <a:lnTo>
                  <a:pt x="38100" y="0"/>
                </a:lnTo>
                <a:close/>
              </a:path>
              <a:path w="1187450" h="76200">
                <a:moveTo>
                  <a:pt x="1149350" y="0"/>
                </a:moveTo>
                <a:lnTo>
                  <a:pt x="1134556" y="2988"/>
                </a:lnTo>
                <a:lnTo>
                  <a:pt x="1122441" y="11144"/>
                </a:lnTo>
                <a:lnTo>
                  <a:pt x="1114256" y="23252"/>
                </a:lnTo>
                <a:lnTo>
                  <a:pt x="1111250" y="38100"/>
                </a:lnTo>
                <a:lnTo>
                  <a:pt x="1114256" y="52947"/>
                </a:lnTo>
                <a:lnTo>
                  <a:pt x="1122441" y="65055"/>
                </a:lnTo>
                <a:lnTo>
                  <a:pt x="1134556" y="73211"/>
                </a:lnTo>
                <a:lnTo>
                  <a:pt x="1149350" y="76200"/>
                </a:lnTo>
                <a:lnTo>
                  <a:pt x="1164197" y="73211"/>
                </a:lnTo>
                <a:lnTo>
                  <a:pt x="1176305" y="65055"/>
                </a:lnTo>
                <a:lnTo>
                  <a:pt x="1184461" y="52947"/>
                </a:lnTo>
                <a:lnTo>
                  <a:pt x="1186171" y="44450"/>
                </a:lnTo>
                <a:lnTo>
                  <a:pt x="1149350" y="44450"/>
                </a:lnTo>
                <a:lnTo>
                  <a:pt x="1149350" y="31750"/>
                </a:lnTo>
                <a:lnTo>
                  <a:pt x="1186171" y="31750"/>
                </a:lnTo>
                <a:lnTo>
                  <a:pt x="1184461" y="23252"/>
                </a:lnTo>
                <a:lnTo>
                  <a:pt x="1176305" y="11144"/>
                </a:lnTo>
                <a:lnTo>
                  <a:pt x="1164197" y="2988"/>
                </a:lnTo>
                <a:lnTo>
                  <a:pt x="1149350" y="0"/>
                </a:lnTo>
                <a:close/>
              </a:path>
              <a:path w="1187450" h="76200">
                <a:moveTo>
                  <a:pt x="74921" y="31750"/>
                </a:moveTo>
                <a:lnTo>
                  <a:pt x="38100" y="31750"/>
                </a:lnTo>
                <a:lnTo>
                  <a:pt x="38100" y="44450"/>
                </a:lnTo>
                <a:lnTo>
                  <a:pt x="74921" y="44450"/>
                </a:lnTo>
                <a:lnTo>
                  <a:pt x="76200" y="38100"/>
                </a:lnTo>
                <a:lnTo>
                  <a:pt x="74921" y="31750"/>
                </a:lnTo>
                <a:close/>
              </a:path>
              <a:path w="1187450" h="76200">
                <a:moveTo>
                  <a:pt x="579882" y="31750"/>
                </a:moveTo>
                <a:lnTo>
                  <a:pt x="74921" y="31750"/>
                </a:lnTo>
                <a:lnTo>
                  <a:pt x="76200" y="38100"/>
                </a:lnTo>
                <a:lnTo>
                  <a:pt x="74921" y="44450"/>
                </a:lnTo>
                <a:lnTo>
                  <a:pt x="583438" y="44450"/>
                </a:lnTo>
                <a:lnTo>
                  <a:pt x="589788" y="38100"/>
                </a:lnTo>
                <a:lnTo>
                  <a:pt x="577088" y="38100"/>
                </a:lnTo>
                <a:lnTo>
                  <a:pt x="577088" y="34544"/>
                </a:lnTo>
                <a:lnTo>
                  <a:pt x="579882" y="31750"/>
                </a:lnTo>
                <a:close/>
              </a:path>
              <a:path w="1187450" h="76200">
                <a:moveTo>
                  <a:pt x="589788" y="38100"/>
                </a:moveTo>
                <a:lnTo>
                  <a:pt x="583438" y="44450"/>
                </a:lnTo>
                <a:lnTo>
                  <a:pt x="586994" y="44450"/>
                </a:lnTo>
                <a:lnTo>
                  <a:pt x="589788" y="41656"/>
                </a:lnTo>
                <a:lnTo>
                  <a:pt x="589788" y="38100"/>
                </a:lnTo>
                <a:close/>
              </a:path>
              <a:path w="1187450" h="76200">
                <a:moveTo>
                  <a:pt x="1112535" y="31750"/>
                </a:moveTo>
                <a:lnTo>
                  <a:pt x="583438" y="31750"/>
                </a:lnTo>
                <a:lnTo>
                  <a:pt x="577088" y="38100"/>
                </a:lnTo>
                <a:lnTo>
                  <a:pt x="589788" y="38100"/>
                </a:lnTo>
                <a:lnTo>
                  <a:pt x="589788" y="41656"/>
                </a:lnTo>
                <a:lnTo>
                  <a:pt x="586994" y="44450"/>
                </a:lnTo>
                <a:lnTo>
                  <a:pt x="1112535" y="44450"/>
                </a:lnTo>
                <a:lnTo>
                  <a:pt x="1111250" y="38100"/>
                </a:lnTo>
                <a:lnTo>
                  <a:pt x="1112535" y="31750"/>
                </a:lnTo>
                <a:close/>
              </a:path>
              <a:path w="1187450" h="76200">
                <a:moveTo>
                  <a:pt x="1186171" y="31750"/>
                </a:moveTo>
                <a:lnTo>
                  <a:pt x="1149350" y="31750"/>
                </a:lnTo>
                <a:lnTo>
                  <a:pt x="1149350" y="44450"/>
                </a:lnTo>
                <a:lnTo>
                  <a:pt x="1186171" y="44450"/>
                </a:lnTo>
                <a:lnTo>
                  <a:pt x="1187450" y="38100"/>
                </a:lnTo>
                <a:lnTo>
                  <a:pt x="1186171" y="31750"/>
                </a:lnTo>
                <a:close/>
              </a:path>
              <a:path w="1187450" h="76200">
                <a:moveTo>
                  <a:pt x="583438" y="31750"/>
                </a:moveTo>
                <a:lnTo>
                  <a:pt x="579882" y="31750"/>
                </a:lnTo>
                <a:lnTo>
                  <a:pt x="577088" y="34544"/>
                </a:lnTo>
                <a:lnTo>
                  <a:pt x="577088" y="38100"/>
                </a:lnTo>
                <a:lnTo>
                  <a:pt x="583438" y="3175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9">
            <a:extLst>
              <a:ext uri="{FF2B5EF4-FFF2-40B4-BE49-F238E27FC236}">
                <a16:creationId xmlns:a16="http://schemas.microsoft.com/office/drawing/2014/main" id="{5F48E82E-154F-B748-ADCA-5E97F4F3B73B}"/>
              </a:ext>
            </a:extLst>
          </p:cNvPr>
          <p:cNvSpPr txBox="1"/>
          <p:nvPr/>
        </p:nvSpPr>
        <p:spPr>
          <a:xfrm>
            <a:off x="5083302" y="1932246"/>
            <a:ext cx="3869054" cy="3926840"/>
          </a:xfrm>
          <a:prstGeom prst="rect">
            <a:avLst/>
          </a:prstGeom>
        </p:spPr>
        <p:txBody>
          <a:bodyPr vert="horz" wrap="square" lIns="0" tIns="161290" rIns="0" bIns="0" rtlCol="0">
            <a:spAutoFit/>
          </a:bodyPr>
          <a:lstStyle/>
          <a:p>
            <a:pPr marL="12700">
              <a:spcBef>
                <a:spcPts val="1270"/>
              </a:spcBef>
            </a:pPr>
            <a:r>
              <a:rPr sz="1700" b="1" spc="10" dirty="0">
                <a:latin typeface="Tahoma"/>
                <a:cs typeface="Tahoma"/>
              </a:rPr>
              <a:t>Project</a:t>
            </a:r>
            <a:r>
              <a:rPr sz="1700" b="1" spc="25" dirty="0">
                <a:latin typeface="Tahoma"/>
                <a:cs typeface="Tahoma"/>
              </a:rPr>
              <a:t> </a:t>
            </a:r>
            <a:r>
              <a:rPr sz="1700" b="1" spc="10" dirty="0">
                <a:latin typeface="Tahoma"/>
                <a:cs typeface="Tahoma"/>
              </a:rPr>
              <a:t>Plan</a:t>
            </a:r>
            <a:endParaRPr sz="1700" dirty="0">
              <a:latin typeface="Tahoma"/>
              <a:cs typeface="Tahoma"/>
            </a:endParaRPr>
          </a:p>
          <a:p>
            <a:pPr marL="432434" indent="-186055">
              <a:spcBef>
                <a:spcPts val="1019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spc="5" dirty="0">
                <a:latin typeface="Tahoma"/>
                <a:cs typeface="Tahoma"/>
              </a:rPr>
              <a:t>Objective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dirty="0">
                <a:latin typeface="Tahoma"/>
                <a:cs typeface="Tahoma"/>
              </a:rPr>
              <a:t>Plan</a:t>
            </a:r>
            <a:r>
              <a:rPr sz="1500" b="1" spc="30" dirty="0">
                <a:latin typeface="Tahoma"/>
                <a:cs typeface="Tahoma"/>
              </a:rPr>
              <a:t> </a:t>
            </a:r>
            <a:r>
              <a:rPr sz="1500" b="1" spc="5" dirty="0">
                <a:latin typeface="Tahoma"/>
                <a:cs typeface="Tahoma"/>
              </a:rPr>
              <a:t>Point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dirty="0">
                <a:latin typeface="Tahoma"/>
                <a:cs typeface="Tahoma"/>
              </a:rPr>
              <a:t>Goal (Quantitative,</a:t>
            </a:r>
            <a:r>
              <a:rPr sz="1500" b="1" spc="80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Qualitative)</a:t>
            </a:r>
            <a:endParaRPr sz="1500" dirty="0">
              <a:latin typeface="Tahoma"/>
              <a:cs typeface="Tahoma"/>
            </a:endParaRPr>
          </a:p>
          <a:p>
            <a:pPr marL="432434" marR="5080" indent="-186055">
              <a:lnSpc>
                <a:spcPct val="101299"/>
              </a:lnSpc>
              <a:spcBef>
                <a:spcPts val="70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spc="5" dirty="0">
                <a:latin typeface="Tahoma"/>
                <a:cs typeface="Tahoma"/>
              </a:rPr>
              <a:t>Analytic </a:t>
            </a:r>
            <a:r>
              <a:rPr sz="1500" b="1" dirty="0">
                <a:latin typeface="Tahoma"/>
                <a:cs typeface="Tahoma"/>
              </a:rPr>
              <a:t>(Classification, Estimation,  Prediction, Association,</a:t>
            </a:r>
            <a:r>
              <a:rPr sz="1500" b="1" spc="120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Clustering)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spc="5" dirty="0">
                <a:latin typeface="Tahoma"/>
                <a:cs typeface="Tahoma"/>
              </a:rPr>
              <a:t>Assess </a:t>
            </a:r>
            <a:r>
              <a:rPr sz="1500" b="1" dirty="0">
                <a:latin typeface="Tahoma"/>
                <a:cs typeface="Tahoma"/>
              </a:rPr>
              <a:t>Criteria</a:t>
            </a:r>
            <a:r>
              <a:rPr sz="1500" b="1" spc="25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(Quality)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spc="5" dirty="0">
                <a:latin typeface="Tahoma"/>
                <a:cs typeface="Tahoma"/>
              </a:rPr>
              <a:t>Required</a:t>
            </a:r>
            <a:r>
              <a:rPr sz="1500" b="1" spc="15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Data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spc="5" dirty="0">
                <a:latin typeface="Tahoma"/>
                <a:cs typeface="Tahoma"/>
              </a:rPr>
              <a:t>Teaming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dirty="0">
                <a:latin typeface="Tahoma"/>
                <a:cs typeface="Tahoma"/>
              </a:rPr>
              <a:t>Time Box</a:t>
            </a:r>
            <a:r>
              <a:rPr sz="1500" b="1" spc="30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Schedule</a:t>
            </a:r>
            <a:endParaRPr sz="1500" dirty="0">
              <a:latin typeface="Tahoma"/>
              <a:cs typeface="Tahoma"/>
            </a:endParaRPr>
          </a:p>
          <a:p>
            <a:pPr marL="432434" indent="-186055">
              <a:spcBef>
                <a:spcPts val="720"/>
              </a:spcBef>
              <a:buFont typeface="Arial"/>
              <a:buChar char="•"/>
              <a:tabLst>
                <a:tab pos="433070" algn="l"/>
              </a:tabLst>
            </a:pPr>
            <a:r>
              <a:rPr sz="1500" b="1" dirty="0">
                <a:latin typeface="Tahoma"/>
                <a:cs typeface="Tahoma"/>
              </a:rPr>
              <a:t>Risk</a:t>
            </a:r>
            <a:r>
              <a:rPr sz="1500" b="1" spc="10" dirty="0">
                <a:latin typeface="Tahoma"/>
                <a:cs typeface="Tahoma"/>
              </a:rPr>
              <a:t> </a:t>
            </a:r>
            <a:r>
              <a:rPr sz="1500" b="1" dirty="0">
                <a:latin typeface="Tahoma"/>
                <a:cs typeface="Tahoma"/>
              </a:rPr>
              <a:t>Management</a:t>
            </a:r>
            <a:endParaRPr sz="1500" dirty="0">
              <a:latin typeface="Tahoma"/>
              <a:cs typeface="Tahoma"/>
            </a:endParaRPr>
          </a:p>
          <a:p>
            <a:pPr marL="12700">
              <a:spcBef>
                <a:spcPts val="650"/>
              </a:spcBef>
            </a:pPr>
            <a:r>
              <a:rPr sz="1700" b="1" spc="10" dirty="0">
                <a:latin typeface="Tahoma"/>
                <a:cs typeface="Tahoma"/>
              </a:rPr>
              <a:t>Project</a:t>
            </a:r>
            <a:r>
              <a:rPr sz="1700" b="1" spc="25" dirty="0">
                <a:latin typeface="Tahoma"/>
                <a:cs typeface="Tahoma"/>
              </a:rPr>
              <a:t> </a:t>
            </a:r>
            <a:r>
              <a:rPr sz="1700" b="1" spc="10" dirty="0">
                <a:latin typeface="Tahoma"/>
                <a:cs typeface="Tahoma"/>
              </a:rPr>
              <a:t>Sponsorship</a:t>
            </a:r>
            <a:endParaRPr sz="1700" dirty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2931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B375E-6914-7144-8F4C-460C25090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시스템 구성도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AAA362-82BA-1743-859C-244A554FD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F8E30D-B036-1F48-8043-363E660E7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1" y="2012949"/>
            <a:ext cx="9030631" cy="419548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D814BB7-B329-784B-BBB4-8969FC2F6A2E}"/>
              </a:ext>
            </a:extLst>
          </p:cNvPr>
          <p:cNvSpPr/>
          <p:nvPr/>
        </p:nvSpPr>
        <p:spPr>
          <a:xfrm>
            <a:off x="3376863" y="2052918"/>
            <a:ext cx="505326" cy="2411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7676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E6902-E8EE-DA43-8E94-DFA2AC42A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결과물 예시 </a:t>
            </a:r>
            <a:r>
              <a:rPr lang="en-US" altLang="ko-KR" b="1" dirty="0"/>
              <a:t>(</a:t>
            </a:r>
            <a:r>
              <a:rPr lang="ko-KR" altLang="en-US" b="1" dirty="0"/>
              <a:t>서비스 메인 페이지</a:t>
            </a:r>
            <a:r>
              <a:rPr lang="en-US" altLang="ko-KR" b="1" dirty="0"/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D54BD1-1B66-734E-9889-612A4B7A8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C8F1DA-A8A9-A54D-8853-274523A41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524" y="2052918"/>
            <a:ext cx="8606115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3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35D5E-0236-9746-A0EB-1861762B3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결과물 예시 </a:t>
            </a:r>
            <a:r>
              <a:rPr lang="en-US" altLang="ko-KR" b="1" dirty="0"/>
              <a:t>(</a:t>
            </a:r>
            <a:r>
              <a:rPr lang="ko-KR" altLang="en-US" b="1" dirty="0"/>
              <a:t>예측 서비스 화면</a:t>
            </a:r>
            <a:r>
              <a:rPr lang="en-US" altLang="ko-KR" b="1" dirty="0"/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E3A792-C95D-EA4B-847A-15D823893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299E7F-DAEA-8F49-BD1B-217253521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425" y="2052918"/>
            <a:ext cx="6668313" cy="41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589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F934AC-1718-2E48-9D62-554F9AC7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결과물 예시 </a:t>
            </a:r>
            <a:r>
              <a:rPr lang="en-US" altLang="ko-KR" b="1" dirty="0"/>
              <a:t>(EDA, </a:t>
            </a:r>
            <a:r>
              <a:rPr lang="ko-KR" altLang="en-US" b="1" dirty="0"/>
              <a:t>시각화</a:t>
            </a:r>
            <a:r>
              <a:rPr lang="en-US" altLang="ko-KR" b="1" dirty="0"/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21B8F5-7BAF-A04A-8A2A-31A5D6F06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D05536-E20B-7142-B994-956D50E3B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2052917"/>
            <a:ext cx="8944692" cy="314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7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68171-7B4E-C641-A4AE-9B62235A0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데이터 수집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6DEB82-D8B9-1344-9849-C6C16DC6C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  <a:ea typeface="+mn-ea"/>
              </a:rPr>
              <a:t>기후 데이터와 배추 가격 데이터는 어떻게 수집할 수 있을까요</a:t>
            </a:r>
            <a:r>
              <a:rPr lang="en-US" altLang="ko-KR" sz="2400" dirty="0">
                <a:latin typeface="+mn-ea"/>
                <a:ea typeface="+mn-ea"/>
              </a:rPr>
              <a:t>? </a:t>
            </a:r>
            <a:r>
              <a:rPr lang="ko-KR" altLang="en-US" sz="2400" dirty="0">
                <a:latin typeface="+mn-ea"/>
                <a:ea typeface="+mn-ea"/>
              </a:rPr>
              <a:t>우리나라의 정부는 이러한 데이터를 무료로 제공해주고 있답니다</a:t>
            </a:r>
            <a:r>
              <a:rPr lang="en-US" altLang="ko-KR" sz="2400" dirty="0">
                <a:latin typeface="+mn-ea"/>
                <a:ea typeface="+mn-ea"/>
              </a:rPr>
              <a:t>. </a:t>
            </a:r>
            <a:r>
              <a:rPr lang="ko-KR" altLang="en-US" sz="2400" dirty="0">
                <a:latin typeface="+mn-ea"/>
                <a:ea typeface="+mn-ea"/>
              </a:rPr>
              <a:t>다만 </a:t>
            </a:r>
            <a:r>
              <a:rPr lang="ko-KR" altLang="en-US" sz="2400" u="sng" dirty="0">
                <a:latin typeface="+mn-ea"/>
                <a:ea typeface="+mn-ea"/>
              </a:rPr>
              <a:t>각 서비스는 데이터를 제공하는 정책이 다를 수 있기 때문에 필요에 따라서 </a:t>
            </a:r>
            <a:r>
              <a:rPr lang="ko-KR" altLang="en-US" sz="2400" u="sng" dirty="0" err="1">
                <a:latin typeface="+mn-ea"/>
                <a:ea typeface="+mn-ea"/>
              </a:rPr>
              <a:t>크롤링</a:t>
            </a:r>
            <a:r>
              <a:rPr lang="en-US" altLang="ko-KR" sz="2400" u="sng" dirty="0">
                <a:latin typeface="+mn-ea"/>
                <a:ea typeface="+mn-ea"/>
              </a:rPr>
              <a:t>(</a:t>
            </a:r>
            <a:r>
              <a:rPr lang="en" altLang="ko-KR" sz="2400" u="sng" dirty="0">
                <a:latin typeface="+mn-ea"/>
                <a:ea typeface="+mn-ea"/>
              </a:rPr>
              <a:t>Crawling)</a:t>
            </a:r>
            <a:r>
              <a:rPr lang="ko-KR" altLang="en-US" sz="2400" u="sng" dirty="0">
                <a:latin typeface="+mn-ea"/>
                <a:ea typeface="+mn-ea"/>
              </a:rPr>
              <a:t>의 과정이 필요</a:t>
            </a:r>
            <a:r>
              <a:rPr lang="ko-KR" altLang="en-US" sz="2400" dirty="0">
                <a:latin typeface="+mn-ea"/>
                <a:ea typeface="+mn-ea"/>
              </a:rPr>
              <a:t>할 수도 있습니다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kumimoji="1" lang="ko-KR" altLang="en-US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54132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5AE9D-62C7-1E4A-948A-6229EB334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ko-KR" altLang="en-US" b="1" dirty="0"/>
              <a:t>데이터 수집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AF3004-B457-8A45-8D45-3447E162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988605" cy="4196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  <a:ea typeface="+mn-ea"/>
              </a:rPr>
              <a:t>기상자료개방포털 다중지점통계</a:t>
            </a:r>
            <a:r>
              <a:rPr lang="en-US" altLang="ko-KR" sz="2400" b="1" dirty="0">
                <a:latin typeface="+mn-ea"/>
                <a:ea typeface="+mn-ea"/>
              </a:rPr>
              <a:t>: </a:t>
            </a:r>
          </a:p>
          <a:p>
            <a:pPr marL="0" indent="0">
              <a:buNone/>
            </a:pPr>
            <a:r>
              <a:rPr lang="en" altLang="ko-KR" sz="2400" dirty="0">
                <a:latin typeface="+mn-ea"/>
                <a:ea typeface="+mn-ea"/>
              </a:rPr>
              <a:t>https://</a:t>
            </a:r>
            <a:r>
              <a:rPr lang="en" altLang="ko-KR" sz="2400" dirty="0" err="1">
                <a:latin typeface="+mn-ea"/>
                <a:ea typeface="+mn-ea"/>
              </a:rPr>
              <a:t>data.kma.go.kr</a:t>
            </a:r>
            <a:r>
              <a:rPr lang="en" altLang="ko-KR" sz="2400" dirty="0">
                <a:latin typeface="+mn-ea"/>
                <a:ea typeface="+mn-ea"/>
              </a:rPr>
              <a:t>/climate/</a:t>
            </a:r>
            <a:r>
              <a:rPr lang="en" altLang="ko-KR" sz="2400" dirty="0" err="1">
                <a:latin typeface="+mn-ea"/>
                <a:ea typeface="+mn-ea"/>
              </a:rPr>
              <a:t>StatisticsDivision</a:t>
            </a:r>
            <a:r>
              <a:rPr lang="en" altLang="ko-KR" sz="2400" dirty="0">
                <a:latin typeface="+mn-ea"/>
                <a:ea typeface="+mn-ea"/>
              </a:rPr>
              <a:t>/</a:t>
            </a:r>
            <a:r>
              <a:rPr lang="en" altLang="ko-KR" sz="2400" dirty="0" err="1">
                <a:latin typeface="+mn-ea"/>
                <a:ea typeface="+mn-ea"/>
              </a:rPr>
              <a:t>selectStatisticsDivision.do?pgmNo</a:t>
            </a:r>
            <a:r>
              <a:rPr lang="en" altLang="ko-KR" sz="2400" dirty="0">
                <a:latin typeface="+mn-ea"/>
                <a:ea typeface="+mn-ea"/>
              </a:rPr>
              <a:t>=158</a:t>
            </a:r>
            <a:br>
              <a:rPr lang="en" altLang="ko-KR" sz="2400" dirty="0">
                <a:latin typeface="+mn-ea"/>
                <a:ea typeface="+mn-ea"/>
              </a:rPr>
            </a:br>
            <a:endParaRPr kumimoji="1" lang="ko-KR" altLang="en-US" sz="2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87004-60A5-984C-94D8-4DCC5C8F4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2930504"/>
            <a:ext cx="5451627" cy="2439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76069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5182</TotalTime>
  <Words>269</Words>
  <Application>Microsoft Macintosh PowerPoint</Application>
  <PresentationFormat>와이드스크린</PresentationFormat>
  <Paragraphs>35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Century Gothic</vt:lpstr>
      <vt:lpstr>Tahoma</vt:lpstr>
      <vt:lpstr>Wingdings 3</vt:lpstr>
      <vt:lpstr>이온</vt:lpstr>
      <vt:lpstr>다변인 선형회귀를 활용한 배추 가격 예측 시스템 개발하기</vt:lpstr>
      <vt:lpstr>프로젝트 아이디어</vt:lpstr>
      <vt:lpstr>프로젝트 계획</vt:lpstr>
      <vt:lpstr>시스템 구성도</vt:lpstr>
      <vt:lpstr>결과물 예시 (서비스 메인 페이지)</vt:lpstr>
      <vt:lpstr>결과물 예시 (예측 서비스 화면)</vt:lpstr>
      <vt:lpstr>결과물 예시 (EDA, 시각화)</vt:lpstr>
      <vt:lpstr>데이터 수집</vt:lpstr>
      <vt:lpstr>데이터 수집</vt:lpstr>
      <vt:lpstr>데이터 수집</vt:lpstr>
      <vt:lpstr>데이터 정제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다변인 선형회귀를 활용한 배추 가격 예측 AI 개발하기</dc:title>
  <dc:creator>Son Jung Hyun</dc:creator>
  <cp:lastModifiedBy>Son Jung Hyun</cp:lastModifiedBy>
  <cp:revision>8</cp:revision>
  <dcterms:created xsi:type="dcterms:W3CDTF">2019-09-08T02:23:49Z</dcterms:created>
  <dcterms:modified xsi:type="dcterms:W3CDTF">2020-03-02T05:22:39Z</dcterms:modified>
</cp:coreProperties>
</file>